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7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8097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5.xml"/><Relationship Id="rId3" Type="http://schemas.openxmlformats.org/officeDocument/2006/relationships/image" Target="../media/image6.png"/><Relationship Id="rId7" Type="http://schemas.openxmlformats.org/officeDocument/2006/relationships/slide" Target="../slides/slide19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写作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22960"/>
            <a:ext cx="603504" cy="694944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写作仿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4fbdd379202f811564364#tid=6705f980f3f500000971b7f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7888" y="4242816"/>
            <a:ext cx="2926080" cy="7772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385048" y="4242816"/>
            <a:ext cx="2660904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英语                    必修  第三册  WY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4336" y="2020824"/>
            <a:ext cx="2295144" cy="13441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944" y="2587752"/>
            <a:ext cx="3840480" cy="14630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1792224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88" y="3127248"/>
            <a:ext cx="768096" cy="7680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4462272"/>
            <a:ext cx="768096" cy="768096"/>
          </a:xfrm>
          <a:prstGeom prst="rect">
            <a:avLst/>
          </a:prstGeom>
        </p:spPr>
      </p:pic>
      <p:sp>
        <p:nvSpPr>
          <p:cNvPr id="7" name="MasterShapeName"/>
          <p:cNvSpPr/>
          <p:nvPr/>
        </p:nvSpPr>
        <p:spPr>
          <a:xfrm>
            <a:off x="5504688" y="1792224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8" name="MasterShapeName"/>
          <p:cNvSpPr/>
          <p:nvPr/>
        </p:nvSpPr>
        <p:spPr>
          <a:xfrm>
            <a:off x="5504688" y="3127248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9" name="MasterShapeName"/>
          <p:cNvSpPr/>
          <p:nvPr/>
        </p:nvSpPr>
        <p:spPr>
          <a:xfrm>
            <a:off x="5504688" y="4462272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03</a:t>
            </a:r>
            <a:endParaRPr lang="en-US" sz="2400" dirty="0"/>
          </a:p>
        </p:txBody>
      </p:sp>
      <p:sp>
        <p:nvSpPr>
          <p:cNvPr id="10" name="MasterShapeName?linknodeid=cbc7f3307&amp;color=RGB(0,96,96)">
            <a:hlinkClick r:id="rId6" action="ppaction://hlinksldjump"/>
          </p:cNvPr>
          <p:cNvSpPr/>
          <p:nvPr/>
        </p:nvSpPr>
        <p:spPr>
          <a:xfrm>
            <a:off x="6803136" y="1965960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词汇斩</a:t>
            </a:r>
            <a:endParaRPr lang="en-US" sz="2400" dirty="0"/>
          </a:p>
        </p:txBody>
      </p:sp>
      <p:sp>
        <p:nvSpPr>
          <p:cNvPr id="11" name="MasterShapeName?linknodeid=4c90c7f90&amp;color=RGB(0,96,96)">
            <a:hlinkClick r:id="rId7" action="ppaction://hlinksldjump"/>
          </p:cNvPr>
          <p:cNvSpPr/>
          <p:nvPr/>
        </p:nvSpPr>
        <p:spPr>
          <a:xfrm>
            <a:off x="6803136" y="3328416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句子控</a:t>
            </a:r>
            <a:endParaRPr lang="en-US" sz="2400" dirty="0"/>
          </a:p>
        </p:txBody>
      </p:sp>
      <p:sp>
        <p:nvSpPr>
          <p:cNvPr id="12" name="MasterShapeName?linknodeid=b2a2a2199&amp;color=RGB(0,96,96)">
            <a:hlinkClick r:id="rId8" action="ppaction://hlinksldjump"/>
          </p:cNvPr>
          <p:cNvSpPr/>
          <p:nvPr/>
        </p:nvSpPr>
        <p:spPr>
          <a:xfrm>
            <a:off x="6803136" y="4700016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写作仿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词汇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932688"/>
            <a:ext cx="548640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词汇斩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句子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32104"/>
            <a:ext cx="658368" cy="658368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句子控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6.png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4204e0631?pid=c36df6632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aid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6#a670fd5c9?sp=1&amp;pid=4204e0631&amp;color=0,55,96&amp;vtp=1&amp;bbb=1&amp;hb=1"/>
              <p:cNvSpPr/>
              <p:nvPr/>
            </p:nvSpPr>
            <p:spPr>
              <a:xfrm>
                <a:off x="502920" y="1995536"/>
                <a:ext cx="10570464" cy="3284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❶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1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vi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.&amp;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1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vt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.帮助，援助（=assist）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ou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can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view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these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practices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toolbox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meant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aid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your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efforts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build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minimalist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lifestyle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你可</a:t>
                </a:r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以把这些实践看作是一个工具箱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用来帮助你努力建立极简主义生活方式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2023</m:t>
                        </m:r>
                        <m:r>
                          <a:rPr lang="en-US" altLang="zh-CN" baseline="-100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全国新课标</m:t>
                        </m:r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Ⅰ⋅</m:t>
                        </m:r>
                        <m:r>
                          <a:rPr lang="en-US" altLang="zh-CN" baseline="-100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改编</m:t>
                        </m:r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aid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sb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（doing）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sth帮助某人（做）某事</a:t>
                </a:r>
                <a:endParaRPr kumimoji="0" lang="en-US" altLang="zh-CN" sz="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aid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sb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do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sth帮助某人做某事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aid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sb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with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sth在某方面帮助某人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were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greatly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aided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our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rescue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by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cooperation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police.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我们在救援过程中得到了警方的大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力协助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P_6#a670fd5c9?sp=1&amp;pid=4204e0631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995536"/>
                <a:ext cx="10570464" cy="3284855"/>
              </a:xfrm>
              <a:prstGeom prst="rect">
                <a:avLst/>
              </a:prstGeom>
              <a:blipFill>
                <a:blip r:embed="rId3"/>
                <a:stretch>
                  <a:fillRect l="-1384" b="-445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_6_BD#a670fd5c9?pid=4204e0631&amp;color=0,55,96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3411967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6#a670fd5c9?sp=1&amp;pid=4204e0631&amp;color=0,55,96&amp;vtp=1&amp;bt=1&amp;bbb=1"/>
              <p:cNvSpPr/>
              <p:nvPr/>
            </p:nvSpPr>
            <p:spPr>
              <a:xfrm>
                <a:off x="502920" y="1512000"/>
                <a:ext cx="10570464" cy="3771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❷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1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.援助（物资/款项</a:t>
                </a:r>
                <a:r>
                  <a:rPr lang="en-US" altLang="zh-CN" sz="1800" b="1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）；帮助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first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aid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急救</a:t>
                </a:r>
                <a:endParaRPr kumimoji="0" lang="en-US" altLang="zh-CN" sz="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with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aid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微软雅黑" pitchFamily="34" charset="-122"/>
                    <a:cs typeface="Times New Roman" pitchFamily="34" charset="-120"/>
                  </a:rPr>
                  <a:t>…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的帮助下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come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/go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sb's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aid=come/go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aid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sb帮助某人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aid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微软雅黑" pitchFamily="34" charset="-122"/>
                    <a:cs typeface="Times New Roman" pitchFamily="34" charset="-120"/>
                  </a:rPr>
                  <a:t>…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为了帮助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imSun" panose="02010600030101010101" pitchFamily="2" charset="-122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succeeded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with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aid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completely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new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method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discovered.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借助于自己发现的一种全新的方法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他成功了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Whenever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am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trouble,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always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comes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my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aid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每当我身处困境时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他总是来帮助我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We're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collecting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money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aid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cancer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research.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我们正在筹集资金以资助癌症研究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⟪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朗文当代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⟫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</a:t>
                </a:r>
                <a:r>
                  <a:rPr kumimoji="0" lang="en-US" altLang="zh-CN" sz="100" b="0" i="0" u="none" strike="noStrike" kern="0" cap="none" spc="-9990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P_6#a670fd5c9?sp=1&amp;pid=4204e0631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12000"/>
                <a:ext cx="10570464" cy="3771900"/>
              </a:xfrm>
              <a:prstGeom prst="rect">
                <a:avLst/>
              </a:prstGeom>
              <a:blipFill>
                <a:blip r:embed="rId3"/>
                <a:stretch>
                  <a:fillRect l="-1384" r="-2941" b="-323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_6_BD#a670fd5c9?pid=4204e0631&amp;color=0,55,96&amp;tib=255,255,255&amp;iip=3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198748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a670fd5c9?pid=4204e0631&amp;color=0,55,96&amp;vtp=1&amp;bt=1&amp;bbb=1&amp;hb=1"/>
          <p:cNvSpPr/>
          <p:nvPr/>
        </p:nvSpPr>
        <p:spPr>
          <a:xfrm>
            <a:off x="502920" y="1512000"/>
            <a:ext cx="10570464" cy="121062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Later,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Winton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received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various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honours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achievement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后来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，温顿因其成就获得了多项荣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誉</a:t>
            </a:r>
            <a:r>
              <a:rPr lang="en-US" altLang="zh-CN" b="1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</a:p>
          <a:p>
            <a:pPr marL="0" marR="0" lvl="0" indent="0" algn="r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教材P28</a:t>
            </a:r>
            <a:endParaRPr lang="en-US" altLang="zh-CN" dirty="0">
              <a:latin typeface="SimSun" panose="02010600030101010101" pitchFamily="2" charset="-122"/>
            </a:endParaRPr>
          </a:p>
        </p:txBody>
      </p:sp>
      <p:pic>
        <p:nvPicPr>
          <p:cNvPr id="3" name="P_6_BD#a670fd5c9?pid=4204e0631&amp;color=0,55,96&amp;tib=255,255,255&amp;iip=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33419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8a04b3113?pid=c36df6632&amp;color=0,55,96&amp;vtp=1&amp;bbb=1"/>
          <p:cNvSpPr/>
          <p:nvPr/>
        </p:nvSpPr>
        <p:spPr>
          <a:xfrm>
            <a:off x="502920" y="2776033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achievement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.［C］成绩，成就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［U］实现；完成</a:t>
            </a:r>
            <a:endParaRPr lang="en-US" altLang="zh-CN" sz="2200" dirty="0"/>
          </a:p>
        </p:txBody>
      </p:sp>
      <p:sp>
        <p:nvSpPr>
          <p:cNvPr id="6" name="P_6_BD#272d941bb?pid=8a04b3113&amp;color=0,55,96&amp;vtp=1&amp;bbb=1"/>
          <p:cNvSpPr/>
          <p:nvPr/>
        </p:nvSpPr>
        <p:spPr>
          <a:xfrm>
            <a:off x="502920" y="3270619"/>
            <a:ext cx="1057046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scientific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achievement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decade.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这是这十年中最伟大的科学成就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sense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achievement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成就感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achievements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方面取得成就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achievements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medical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field.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屠呦呦在医学领域取得了很大的成就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  <p:pic>
        <p:nvPicPr>
          <p:cNvPr id="7" name="P_6_BD#272d941bb?pid=8a04b3113&amp;color=0,55,96&amp;tib=255,255,255&amp;iip=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3746107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272d941bb?pid=8a04b3113&amp;color=0,55,96&amp;mp=1&amp;tib=255,255,255&amp;iip=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1576008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_BD#272d941bb?pid=8a04b3113&amp;color=0,55,96&amp;mp=1&amp;vtp=1&amp;bt=1&amp;bbb=1"/>
          <p:cNvSpPr/>
          <p:nvPr/>
        </p:nvSpPr>
        <p:spPr>
          <a:xfrm>
            <a:off x="502920" y="1512000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achieve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.实现；达到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.获得成功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achieve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success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取得成功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achieve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dream/goal/aim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实现某人的梦想/目标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Nothing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achieved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enthusiasm.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缺乏热情是成就不了伟业的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teenager,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achieve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success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即使在十几岁的时候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你也可以在你的人生中获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得成功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②achievable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.可达到的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often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idea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smaller,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easily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achievable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goals.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一开始把目标定得小一点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容易实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现一点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通常是一个好主意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272d941bb?pid=8a04b3113&amp;color=0,55,96&amp;vtp=1&amp;bt=1&amp;bbb=1"/>
          <p:cNvSpPr/>
          <p:nvPr/>
        </p:nvSpPr>
        <p:spPr>
          <a:xfrm>
            <a:off x="502920" y="1512000"/>
            <a:ext cx="10570464" cy="8123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Major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Achievements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Awards主要成就与奖项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教材P30</a:t>
            </a:r>
            <a:endParaRPr lang="en-US" altLang="zh-CN" sz="1800" dirty="0"/>
          </a:p>
        </p:txBody>
      </p:sp>
      <p:pic>
        <p:nvPicPr>
          <p:cNvPr id="3" name="P_6_BD#272d941bb?pid=8a04b3113&amp;color=0,55,96&amp;tib=255,255,255&amp;iip=7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192398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09c0ae678?pid=c36df6632&amp;color=0,55,96&amp;vtp=1&amp;bbb=1"/>
          <p:cNvSpPr/>
          <p:nvPr/>
        </p:nvSpPr>
        <p:spPr>
          <a:xfrm>
            <a:off x="502920" y="2372616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major</a:t>
            </a:r>
            <a:endParaRPr lang="en-US" altLang="zh-CN" sz="2200" dirty="0"/>
          </a:p>
        </p:txBody>
      </p:sp>
      <p:sp>
        <p:nvSpPr>
          <p:cNvPr id="6" name="P_6#aa9c470e0?sp=1&amp;pid=09c0ae678&amp;color=0,55,96&amp;vtp=1&amp;bbb=1&amp;hb=1"/>
          <p:cNvSpPr/>
          <p:nvPr/>
        </p:nvSpPr>
        <p:spPr>
          <a:xfrm>
            <a:off x="502920" y="2868980"/>
            <a:ext cx="10570464" cy="1887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❶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.主要的；重要的；大的；严重的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major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breakthroughs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deepening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reform.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我们在深化改革方面已经取得了重大突破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baseline="-4000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［</a:t>
            </a:r>
            <a:r>
              <a:rPr lang="en-US" altLang="zh-CN" sz="1800" b="0" i="1" baseline="-4000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China</a:t>
            </a:r>
            <a:r>
              <a:rPr lang="en-US" altLang="zh-CN" sz="1800" b="0" i="1" baseline="-400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200"/>
              </a:lnSpc>
            </a:pPr>
            <a:r>
              <a:rPr lang="en-US" altLang="zh-CN" b="0" i="1" baseline="-4000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Daily</a:t>
            </a:r>
            <a:r>
              <a:rPr lang="en-US" altLang="zh-CN" b="0" i="0" baseline="-4000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］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❷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1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.（学院或大学的）主修课程；主修科目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History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major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历史是她的主修科目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aa9c470e0?sp=1&amp;pid=09c0ae678&amp;color=0,55,96&amp;vtp=1&amp;bt=1&amp;bbb=1"/>
          <p:cNvSpPr/>
          <p:nvPr/>
        </p:nvSpPr>
        <p:spPr>
          <a:xfrm>
            <a:off x="502920" y="1512000"/>
            <a:ext cx="10570464" cy="4542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❸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.主修（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大学里某一科目）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major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主修（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后接专业或科目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majored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maths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physics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university.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她大学主修数学和物理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.较小的；次要的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.辅修科目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.辅修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majority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.大多数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a/the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majority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大多数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majority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占多数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exam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approaching,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majority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students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much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pressure.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随着期末考试的临近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大多数学生压力很大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Among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members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team,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majority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队员中赞成这个计划的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人占大多数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  <p:pic>
        <p:nvPicPr>
          <p:cNvPr id="3" name="P_6_BD#aa9c470e0?pid=09c0ae678&amp;color=0,55,96&amp;tib=255,255,255&amp;iip=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198748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6_BD#aa9c470e0?pid=09c0ae678&amp;color=0,55,96&amp;tib=255,255,255&amp;iip=9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3239" y="2810448"/>
            <a:ext cx="950976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P_6_BD#aa9c470e0?pid=09c0ae678&amp;color=0,55,96&amp;tib=255,255,255&amp;iip=10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3221928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aa9c470e0?pid=09c0ae678&amp;color=0,55,96&amp;vtp=1&amp;bt=1&amp;bbb=1&amp;hb=1"/>
          <p:cNvSpPr/>
          <p:nvPr/>
        </p:nvSpPr>
        <p:spPr>
          <a:xfrm>
            <a:off x="502920" y="1512000"/>
            <a:ext cx="10570464" cy="123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Worked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leader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research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team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aiming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discover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treatment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malaria曾带领一个研究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小组致力于寻找疟疾的治疗方法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教材P30</a:t>
            </a:r>
            <a:endParaRPr lang="en-US" altLang="zh-CN" dirty="0"/>
          </a:p>
        </p:txBody>
      </p:sp>
      <p:pic>
        <p:nvPicPr>
          <p:cNvPr id="3" name="P_6_BD#aa9c470e0?pid=09c0ae678&amp;color=0,55,96&amp;tib=255,255,255&amp;iip=1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33546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3a87b0877?pid=c36df6632&amp;color=0,55,96&amp;vtp=1&amp;bbb=1"/>
          <p:cNvSpPr/>
          <p:nvPr/>
        </p:nvSpPr>
        <p:spPr>
          <a:xfrm>
            <a:off x="502920" y="2791717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treatment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.治疗；疗法；对待；待遇</a:t>
            </a:r>
            <a:endParaRPr lang="en-US" altLang="zh-CN" sz="2200" dirty="0"/>
          </a:p>
        </p:txBody>
      </p:sp>
      <p:sp>
        <p:nvSpPr>
          <p:cNvPr id="6" name="P_6_BD#31bd0de27?pid=3a87b0877&amp;color=0,55,96&amp;vtp=1&amp;bbb=1&amp;hb=1"/>
          <p:cNvSpPr/>
          <p:nvPr/>
        </p:nvSpPr>
        <p:spPr>
          <a:xfrm>
            <a:off x="502920" y="3288081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springs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Mount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Huang,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helpful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prevention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treatment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skin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diseases.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黄山也有许多温泉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它们对于皮肤病的预防和治疗很有帮助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treatment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的治疗/疗法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medical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treatment医疗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emergency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treatment紧急治疗；急诊</a:t>
            </a:r>
            <a:endParaRPr lang="en-US" altLang="zh-CN" dirty="0"/>
          </a:p>
        </p:txBody>
      </p:sp>
      <p:pic>
        <p:nvPicPr>
          <p:cNvPr id="7" name="P_6_BD#31bd0de27?pid=3a87b0877&amp;color=0,55,96&amp;tib=255,255,255&amp;iip=1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4175049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31bd0de27?pid=3a87b0877&amp;color=0,55,96&amp;mp=1&amp;tib=255,255,255&amp;iip=1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1576008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_BD#31bd0de27?pid=3a87b0877&amp;color=0,55,96&amp;mp=1&amp;vtp=1&amp;bt=1&amp;bbb=1"/>
          <p:cNvSpPr/>
          <p:nvPr/>
        </p:nvSpPr>
        <p:spPr>
          <a:xfrm>
            <a:off x="502920" y="1512000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treat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.对待；把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看作；治疗；招待,请客；处理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.［C］招待，款待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；乐事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treat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（用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）治疗某人（的疾病、伤势等）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treat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把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看作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treat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以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方式对待某人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treat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用某物招待/款待某人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yourself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treat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weekend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yourself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feel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这个周末好好犒劳一下你自己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让自己开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心一点吧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treated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wounds.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这个男孩因为头部受伤接受了治疗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31bd0de27?pid=3a87b0877&amp;color=0,55,96&amp;mp=1&amp;vtp=1&amp;bt=1&amp;bbb=1&amp;hb=1"/>
          <p:cNvSpPr/>
          <p:nvPr/>
        </p:nvSpPr>
        <p:spPr>
          <a:xfrm>
            <a:off x="502920" y="1512000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adopted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abandoned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girl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treated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family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她收养了这个被遗弃的女孩并把她当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作家人对待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hatever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decision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reach,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hope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treat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respect.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无论我们做出什么决定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我都希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望我们可以尊重彼此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always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treating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ice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cream.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她总是请他吃冰激凌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d365c989d?pid=4c90c7f90&amp;color=0,55,96&amp;vtp=1&amp;bt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endParaRPr lang="en-US" altLang="zh-CN" sz="2200" dirty="0"/>
          </a:p>
        </p:txBody>
      </p:sp>
      <p:pic>
        <p:nvPicPr>
          <p:cNvPr id="3" name="P_5_BD#88a0d9e4e?pid=d365c989d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39312" y="2095500"/>
            <a:ext cx="4297680" cy="102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5_BD#88a0d9e4e?pid=d365c989d&amp;color=0,55,96&amp;vtp=1&amp;bbb=1"/>
          <p:cNvSpPr/>
          <p:nvPr/>
        </p:nvSpPr>
        <p:spPr>
          <a:xfrm>
            <a:off x="502920" y="3251200"/>
            <a:ext cx="10570464" cy="8123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【句意】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1931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年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他回到英国从商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教材P26</a:t>
            </a:r>
            <a:endParaRPr lang="en-US" altLang="zh-CN" sz="1800" dirty="0"/>
          </a:p>
        </p:txBody>
      </p:sp>
      <p:pic>
        <p:nvPicPr>
          <p:cNvPr id="5" name="P_5_BD#88a0d9e4e?pid=d365c989d&amp;color=0,55,96&amp;tib=255,255,255&amp;iip=14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366318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d423a5b0e.fixed?color=61,88,159&amp;vtp=1&amp;bbb=1"/>
          <p:cNvSpPr/>
          <p:nvPr/>
        </p:nvSpPr>
        <p:spPr>
          <a:xfrm>
            <a:off x="4946904" y="2084832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Unit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2</a:t>
            </a:r>
            <a:endParaRPr lang="en-US" altLang="zh-CN" sz="5400" dirty="0"/>
          </a:p>
        </p:txBody>
      </p:sp>
      <p:sp>
        <p:nvSpPr>
          <p:cNvPr id="3" name="C_1_BD#d423a5b0e.fixed?color=61,88,159&amp;vtp=1&amp;bbb=1"/>
          <p:cNvSpPr/>
          <p:nvPr/>
        </p:nvSpPr>
        <p:spPr>
          <a:xfrm>
            <a:off x="0" y="3493008"/>
            <a:ext cx="12188952" cy="151790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Making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a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difference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5#88a0d9e4e?pid=d365c989d&amp;color=0,55,96&amp;mp=1&amp;tib=255,255,255&amp;iip=1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240" y="1576008"/>
            <a:ext cx="877824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5#88a0d9e4e?pid=d365c989d&amp;color=0,55,96&amp;mp=1&amp;vtp=1&amp;bt=1&amp;bbb=1"/>
              <p:cNvSpPr/>
              <p:nvPr/>
            </p:nvSpPr>
            <p:spPr>
              <a:xfrm>
                <a:off x="502920" y="1512000"/>
                <a:ext cx="10570464" cy="45421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</a:t>
                </a:r>
                <a:r>
                  <a:rPr lang="en-US" altLang="zh-CN" sz="1800" b="1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where引导定语从句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where引导定语从句时，在从句中充当地点状语，并可以转换成in/on/at/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微软雅黑" pitchFamily="34" charset="-122"/>
                    <a:cs typeface="Times New Roman" pitchFamily="34" charset="-120"/>
                  </a:rPr>
                  <a:t>…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which的形式。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Jaramillo's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students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live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neighborhoods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where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fresh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food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green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space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are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not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easy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find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fast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food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restaurants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outnumber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grocery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stores.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哈拉米略的学生居住在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人们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不容易找到新鲜的食物和绿色空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间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而且快餐店的数量多于杂货店的社区里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2023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全国新课标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Ⅱ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（where可替换为in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which）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关系副词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where不仅可以指具体的地点，还可指逻辑上较为抽象的领域，常跟在先行词case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（情形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），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situation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（形势），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position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（处境；状况；职位），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stage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（阶段），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point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（阶段；程度）等之后。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It's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helpful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put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children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situation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where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can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see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themselves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differently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把孩子们放到一个能够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让他们从不同角度看待自己的环境中对他们会有帮助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They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have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reached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point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where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have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separate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from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each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other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他们已经到了必须离开彼此的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地步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P_5#88a0d9e4e?pid=d365c989d&amp;color=0,55,96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12000"/>
                <a:ext cx="10570464" cy="4542155"/>
              </a:xfrm>
              <a:prstGeom prst="rect">
                <a:avLst/>
              </a:prstGeom>
              <a:blipFill>
                <a:blip r:embed="rId4"/>
                <a:stretch>
                  <a:fillRect l="-1384" r="-1557" b="-32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88a0d9e4e?pid=d365c989d&amp;color=0,55,96&amp;vtp=1&amp;bt=1&amp;bbb=1&amp;hb=1"/>
          <p:cNvSpPr/>
          <p:nvPr/>
        </p:nvSpPr>
        <p:spPr>
          <a:xfrm>
            <a:off x="502920" y="1512000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特别注意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1）where可引导地点状语从句，意思接近“in/at/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a（n）/the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place+where引导的定语从句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”，可译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为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“在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的地方”。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desert.=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place</a:t>
            </a:r>
            <a:r>
              <a:rPr lang="en-US" altLang="zh-CN" sz="1800" b="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desert.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这栋高楼建在过去曾是沙漠的地方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>
              <a:lnSpc>
                <a:spcPts val="3300"/>
              </a:lnSpc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（2）where引导的定语从句与地点状语从句的区别：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①定语从句中，where可以用in/on/at/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which来替代，而状语从句中不可以。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miss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childhood.=I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miss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childhood.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我想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念我童年住过的地方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88a0d9e4e?sp=1&amp;pid=d365c989d&amp;color=0,55,96&amp;mp=1&amp;vtp=1&amp;bt=1&amp;bbb=1"/>
          <p:cNvSpPr/>
          <p:nvPr/>
        </p:nvSpPr>
        <p:spPr>
          <a:xfrm>
            <a:off x="502920" y="1508760"/>
            <a:ext cx="10570464" cy="412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②定语从句中，where前面有表示地点的名词或代词作为先行词，而状语从句中没有。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有志者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事竟成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③定语从句中，where在从句中充当地点状语，修饰从句的谓语。而where引导的地点状语从句修饰的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是主句的谓语，充当主句的地点状语成分。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Approximately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45%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world's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population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mosquitoes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transmit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malaria.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全球大约有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45%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的人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口生活在蚊子传播疟疾的区域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。（where引导地点状语从句，修饰主句谓语动词live,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即作为状语表示“居住”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的地点）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Approximately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45%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world's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population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climate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zone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（=in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mosquitoes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transmit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malaria.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全球大约有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45%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的人口生活在蚊子传播疟疾的气候区域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。（where引导定语从句，修饰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climate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zone，where在从句中作地点状语）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6b5a579d?pid=4c90c7f90&amp;color=0,55,96&amp;vtp=1&amp;bt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endParaRPr lang="en-US" altLang="zh-CN" sz="2200" dirty="0"/>
          </a:p>
        </p:txBody>
      </p:sp>
      <p:pic>
        <p:nvPicPr>
          <p:cNvPr id="3" name="P_5_BD#191981686?pid=f6b5a579d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74720" y="2095500"/>
            <a:ext cx="4636008" cy="1380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5_BD#191981686?pid=f6b5a579d&amp;color=0,55,96&amp;vtp=1&amp;bbb=1"/>
          <p:cNvSpPr/>
          <p:nvPr/>
        </p:nvSpPr>
        <p:spPr>
          <a:xfrm>
            <a:off x="502920" y="3606800"/>
            <a:ext cx="10570464" cy="8123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【句意】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在布拉格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温顿看到人们生活在水深火热中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同时面临着生命危险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教材P26</a:t>
            </a:r>
            <a:endParaRPr lang="en-US" altLang="zh-CN" sz="1800" dirty="0"/>
          </a:p>
        </p:txBody>
      </p:sp>
      <p:pic>
        <p:nvPicPr>
          <p:cNvPr id="5" name="P_5_BD#191981686?pid=f6b5a579d&amp;color=0,55,96&amp;tib=255,255,255&amp;iip=16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401878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5#191981686?pid=f6b5a579d&amp;color=0,55,96&amp;mp=1&amp;tib=255,255,255&amp;iip=17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240" y="1576008"/>
            <a:ext cx="877824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5#191981686?pid=f6b5a579d&amp;color=0,55,96&amp;mp=1&amp;vtp=1&amp;bt=1&amp;bbb=1"/>
          <p:cNvSpPr/>
          <p:nvPr/>
        </p:nvSpPr>
        <p:spPr>
          <a:xfrm>
            <a:off x="502920" y="1512000"/>
            <a:ext cx="10570464" cy="412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whose引导定语从句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whose作为关系代词引导定语从句时，意为“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的”，表示所属关系，在从句中作定语，先行词既可以指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人，也可以指物。whose既可以引导限制性定语从句，也可以引导非限制性定语从句。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Black,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legs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badly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hurt,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quickly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hospital.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双腿受重伤的布莱克先生迅速被送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到医院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Please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book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cover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white.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请把那本封皮是白色的书递给我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特别注意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当先行词指物时，“whose+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.”可以替换成“the+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.+of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which”或“of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which+the+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.”；当先行词指人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时，“whose+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.”可以替换为“the+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.+of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whom”或“of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whom+the+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.”。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rooms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whose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price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high?=Are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rooms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price/the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price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high?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有没有价格不太高的房间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？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b2a2a2199?pid=1c7b80164&amp;color=0,55,96&amp;vtp=1&amp;bt=1&amp;bbb=1"/>
          <p:cNvSpPr/>
          <p:nvPr/>
        </p:nvSpPr>
        <p:spPr>
          <a:xfrm>
            <a:off x="502920" y="1508760"/>
            <a:ext cx="10570464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写作仿</a:t>
            </a:r>
            <a:r>
              <a:rPr lang="en-US" altLang="zh-CN" sz="24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写人物传记</a:t>
            </a:r>
            <a:endParaRPr lang="en-US" altLang="zh-CN" sz="2400" dirty="0"/>
          </a:p>
        </p:txBody>
      </p:sp>
      <p:sp>
        <p:nvSpPr>
          <p:cNvPr id="3" name="C_4_BD#203b48a12?pid=b2a2a2199&amp;color=0,55,96&amp;vtp=1&amp;bbb=1"/>
          <p:cNvSpPr/>
          <p:nvPr/>
        </p:nvSpPr>
        <p:spPr>
          <a:xfrm>
            <a:off x="502920" y="2040565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文体分析</a:t>
            </a:r>
            <a:endParaRPr lang="en-US" altLang="zh-CN" sz="2200" dirty="0"/>
          </a:p>
        </p:txBody>
      </p:sp>
      <p:sp>
        <p:nvSpPr>
          <p:cNvPr id="4" name="P_5#19c848293?sp=1&amp;pid=203b48a12&amp;color=0,55,96&amp;vtp=1&amp;bbb=1&amp;hb=1"/>
          <p:cNvSpPr/>
          <p:nvPr/>
        </p:nvSpPr>
        <p:spPr>
          <a:xfrm>
            <a:off x="502920" y="2530595"/>
            <a:ext cx="10570464" cy="32878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1.文体介绍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人物传记是围绕人物的主要经历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、事迹、成就、贡献以及对该人物的评价等而展开写作的文章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，属于</a:t>
            </a: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记叙文范畴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。文章通常以时间顺序进行叙述，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时态可以使用一般过去时或一般现在时。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2.篇章结构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人物传记类文章可分为三大部分：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（1）第一部分：导入话题——人物基本信息介绍；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（2）第二部分：中心内容——人物重要的生活经历以及取得的成就等；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（3）第三部分：总结全文——对文章所述人物进行评价。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402d75ea1?pid=b2a2a2199&amp;color=0,55,96&amp;vtp=1&amp;bt=1&amp;bbb=1"/>
          <p:cNvSpPr/>
          <p:nvPr/>
        </p:nvSpPr>
        <p:spPr>
          <a:xfrm>
            <a:off x="502920" y="1508760"/>
            <a:ext cx="10570464" cy="4242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6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素材储备</a:t>
            </a:r>
            <a:endParaRPr lang="en-US" altLang="zh-CN" sz="2200" dirty="0"/>
          </a:p>
        </p:txBody>
      </p:sp>
      <p:sp>
        <p:nvSpPr>
          <p:cNvPr id="3" name="P_5#318375082?sp=1&amp;pid=402d75ea1&amp;color=0,55,96&amp;vtp=1&amp;bbb=1&amp;hb=1"/>
          <p:cNvSpPr/>
          <p:nvPr/>
        </p:nvSpPr>
        <p:spPr>
          <a:xfrm>
            <a:off x="502920" y="1980322"/>
            <a:ext cx="10570464" cy="42646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1.介绍人物基本信息的常用表达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born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出生于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长大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rowing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developed/had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passion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成长于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对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产生了强烈的热爱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岁的时候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graduated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毕业于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然后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fter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graduation,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became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a（n）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/worked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毕业后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成为一名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工作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fter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graduating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从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毕业后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一直在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工作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devoted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his/her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她喜爱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把业余时间都用来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gift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for/had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talent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his/her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become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方面很有天赋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她下定决心要成为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/She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devoted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his/her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graduating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从</a:t>
            </a:r>
            <a:r>
              <a:rPr lang="en-US" altLang="zh-CN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毕业后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她致力于</a:t>
            </a:r>
            <a:r>
              <a:rPr lang="en-US" altLang="zh-CN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dirty="0"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318375082?sp=1&amp;pid=402d75ea1&amp;color=0,55,96&amp;vtp=1&amp;bt=1&amp;bbb=1&amp;hb=1"/>
          <p:cNvSpPr/>
          <p:nvPr/>
        </p:nvSpPr>
        <p:spPr>
          <a:xfrm>
            <a:off x="502920" y="1517904"/>
            <a:ext cx="10570464" cy="4542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2.介绍人物成就及贡献等的常用表达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famous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作为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而出名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awarded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因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被授予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famous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China/in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world.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是中国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世界上最著名的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之一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doubt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he/she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greatest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毫无疑问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她是最伟大的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之一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achieved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major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breakthroughs/discoveries/inventions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field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以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领域取得重大突破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发现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发明而闻名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absorbed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scientific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research,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discovery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全身心投入于科学研究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导致了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的发现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Nobel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Prize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became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famous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abroad.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她获得了诺贝尔</a:t>
            </a:r>
            <a:r>
              <a:rPr lang="en-US" altLang="zh-CN" sz="1800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奖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在国内外变得更加知名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318375082?pid=402d75ea1&amp;color=0,55,96&amp;mp=1&amp;vtp=1&amp;bt=1&amp;bbb=1&amp;hb=1"/>
          <p:cNvSpPr/>
          <p:nvPr/>
        </p:nvSpPr>
        <p:spPr>
          <a:xfrm>
            <a:off x="502920" y="1517904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His/Her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popular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around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world,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她的作品风靡世界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比如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recognised/regarded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China's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greatest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pioneer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被公认为是中国最伟大的</a:t>
            </a:r>
            <a:r>
              <a:rPr lang="en-US" altLang="zh-CN" sz="1800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之一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是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的先驱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plays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leading/an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important/a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crucial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领域发挥着至关重要的作用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founding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founder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promoter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是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的开创者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是</a:t>
            </a:r>
            <a:r>
              <a:rPr lang="en-US" altLang="zh-CN" sz="1800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的奠基人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和倡导者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determination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perseverance,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he/she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achieved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success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凭借坚定决心和坚持不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懈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她在</a:t>
            </a:r>
            <a:r>
              <a:rPr lang="en-US" altLang="zh-CN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取得了巨大成功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318375082?sp=1&amp;pid=402d75ea1&amp;color=0,55,96&amp;vtp=1&amp;bt=1&amp;bbb=1&amp;hb=1"/>
          <p:cNvSpPr/>
          <p:nvPr/>
        </p:nvSpPr>
        <p:spPr>
          <a:xfrm>
            <a:off x="502920" y="1517904"/>
            <a:ext cx="10570464" cy="4127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3.对人物进行总结评价的常用表达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doubt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really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distinguished/great/excellent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inspires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follow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heart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pursue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dreams.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无疑是一位著名的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伟大的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优秀的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她激励我们听从本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心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全力以赴来追逐梦想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contributions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country/world.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为整个国家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全世界作出了重大贡献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admire/respect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him/her.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是如此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以至于我们都钦佩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尊敬他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她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faced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challenge.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即使面对巨大的挑战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也永不气馁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example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to/for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给我们树立了良好的榜样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因此我们应该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remembered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outstanding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forever.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将会作为杰出的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被人们永远铭记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/Her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spirit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always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inspires/encourages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她的精神一直激励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鼓励我们去</a:t>
            </a:r>
            <a:r>
              <a:rPr lang="en-US" altLang="zh-CN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dirty="0"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1c7b80164.fixed?pid=d423a5b0e&amp;color=61,88,159&amp;vtp=1&amp;bbb=1"/>
          <p:cNvSpPr/>
          <p:nvPr/>
        </p:nvSpPr>
        <p:spPr>
          <a:xfrm>
            <a:off x="795528" y="2642616"/>
            <a:ext cx="3136392" cy="14356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Period</a:t>
            </a:r>
            <a:r>
              <a:rPr lang="en-US" altLang="zh-CN" sz="4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Ⅲ</a:t>
            </a:r>
            <a:endParaRPr lang="en-US" altLang="zh-CN" sz="4000" dirty="0"/>
          </a:p>
        </p:txBody>
      </p:sp>
      <p:sp>
        <p:nvSpPr>
          <p:cNvPr id="3" name="C_2_BD#1c7b80164.fixed?pid=d423a5b0e&amp;color=61,88,159&amp;vtp=1&amp;bbb=1&amp;hb=1"/>
          <p:cNvSpPr/>
          <p:nvPr/>
        </p:nvSpPr>
        <p:spPr>
          <a:xfrm>
            <a:off x="4608576" y="2542032"/>
            <a:ext cx="7470648" cy="1755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5200"/>
              </a:lnSpc>
            </a:pP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Developing</a:t>
            </a:r>
            <a:r>
              <a:rPr lang="en-US" altLang="zh-CN" sz="43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ideas</a:t>
            </a:r>
            <a:r>
              <a:rPr lang="en-US" altLang="zh-CN" sz="43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&amp;</a:t>
            </a:r>
            <a:r>
              <a:rPr lang="en-US" altLang="zh-CN" sz="4300" b="1" i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5300"/>
              </a:lnSpc>
            </a:pPr>
            <a:r>
              <a:rPr lang="en-US" altLang="zh-CN" sz="4300" b="1" i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Presenting</a:t>
            </a:r>
            <a:r>
              <a:rPr lang="en-US" altLang="zh-CN" sz="4300" b="1" i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ideas</a:t>
            </a:r>
            <a:r>
              <a:rPr lang="en-US" altLang="zh-CN" sz="43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&amp;</a:t>
            </a:r>
            <a:r>
              <a:rPr lang="en-US" altLang="zh-CN" sz="43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Reflection</a:t>
            </a:r>
            <a:endParaRPr lang="en-US" altLang="zh-CN" sz="4300" dirty="0"/>
          </a:p>
        </p:txBody>
      </p:sp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630b7484d?pid=b2a2a2199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句子仿写</a:t>
            </a:r>
            <a:endParaRPr lang="en-US" altLang="zh-CN" sz="2200" dirty="0"/>
          </a:p>
        </p:txBody>
      </p:sp>
      <p:sp>
        <p:nvSpPr>
          <p:cNvPr id="3" name="QB_5_BD.65_1#0b743b44f?sp=1&amp;pid=630b7484d&amp;color=0,55,96&amp;vtp=1&amp;bbb=1"/>
          <p:cNvSpPr/>
          <p:nvPr/>
        </p:nvSpPr>
        <p:spPr>
          <a:xfrm>
            <a:off x="502920" y="2008625"/>
            <a:ext cx="10570464" cy="286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1.林巧稚1901年12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月出生于厦门。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2.林巧稚被公认为是中国最伟大的医学家之一。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____________________________________________________________________________________________</a:t>
            </a:r>
          </a:p>
          <a:p>
            <a:pPr marL="0" marR="0" lvl="0" indent="0" defTabSz="914400" rtl="0" eaLnBrk="1" fontAlgn="auto" latinLnBrk="1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3.她是如此勤奋，在医学领域夜以继日地工作。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</a:t>
            </a:r>
            <a:endParaRPr lang="en-US" altLang="zh-CN" sz="1800" dirty="0"/>
          </a:p>
        </p:txBody>
      </p:sp>
      <p:sp>
        <p:nvSpPr>
          <p:cNvPr id="5" name="QB_5_AN.66_1#0b743b44f.blank?pid=630b7484d&amp;color=0,55,96&amp;vpa=49&amp;vtp=1&amp;bbb=1"/>
          <p:cNvSpPr/>
          <p:nvPr/>
        </p:nvSpPr>
        <p:spPr>
          <a:xfrm>
            <a:off x="508476" y="2397245"/>
            <a:ext cx="543083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Qiaozhi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born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Xiamen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December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1901.</a:t>
            </a:r>
            <a:endParaRPr lang="en-US" altLang="zh-CN" dirty="0"/>
          </a:p>
        </p:txBody>
      </p:sp>
      <p:sp>
        <p:nvSpPr>
          <p:cNvPr id="8" name="QB_5_AN.68_1#0b743b44f.blank?pid=630b7484d&amp;color=0,55,96&amp;vpa=50&amp;vtp=1&amp;bbb=1&amp;hb=1"/>
          <p:cNvSpPr/>
          <p:nvPr/>
        </p:nvSpPr>
        <p:spPr>
          <a:xfrm>
            <a:off x="502920" y="3235445"/>
            <a:ext cx="10570464" cy="77597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ct val="1500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Qiaozhi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recognised/regarded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China's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greatest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medical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scientists/the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greatest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medical</a:t>
            </a:r>
            <a:r>
              <a:rPr lang="en-US" altLang="zh-CN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scientists</a:t>
            </a:r>
            <a:r>
              <a:rPr lang="en-US" altLang="zh-CN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China.</a:t>
            </a:r>
            <a:endParaRPr lang="en-US" altLang="zh-CN" dirty="0"/>
          </a:p>
        </p:txBody>
      </p:sp>
      <p:sp>
        <p:nvSpPr>
          <p:cNvPr id="11" name="QB_5_AN.70_1#0b743b44f.blank?pid=630b7484d&amp;color=0,55,96&amp;vpa=51&amp;vtp=1&amp;bbb=1"/>
          <p:cNvSpPr/>
          <p:nvPr/>
        </p:nvSpPr>
        <p:spPr>
          <a:xfrm>
            <a:off x="533876" y="4459090"/>
            <a:ext cx="737393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diligent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worked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night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medical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field.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8" grpId="0" build="p" animBg="1"/>
      <p:bldP spid="11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71_1#ce3fe4083?sp=1&amp;pid=630b7484d&amp;color=0,55,96&amp;vtp=1&amp;bt=1&amp;bbb=1"/>
          <p:cNvSpPr/>
          <p:nvPr/>
        </p:nvSpPr>
        <p:spPr>
          <a:xfrm>
            <a:off x="502920" y="1517904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4.林巧稚为整个国家作出了重大贡献，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给我们树立了良好的榜样。</a:t>
            </a:r>
          </a:p>
          <a:p>
            <a:pPr marL="0" marR="0" lvl="0" indent="0" defTabSz="914400" rtl="0" eaLnBrk="1" fontAlgn="auto" latinLnBrk="1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5.将句1和句2合并为一句。（be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born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in作状语）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____________________________________________________________________________________________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</a:t>
            </a:r>
            <a:endParaRPr lang="en-US" altLang="zh-CN" sz="1800" dirty="0"/>
          </a:p>
        </p:txBody>
      </p:sp>
      <p:sp>
        <p:nvSpPr>
          <p:cNvPr id="4" name="QB_5_AN.72_1#ce3fe4083.blank?pid=630b7484d&amp;color=0,55,96&amp;vpa=52&amp;vtp=1&amp;bbb=1"/>
          <p:cNvSpPr/>
          <p:nvPr/>
        </p:nvSpPr>
        <p:spPr>
          <a:xfrm>
            <a:off x="508476" y="1893824"/>
            <a:ext cx="9435529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Qiaozhi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contributions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whole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country,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setting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example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to/for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us.</a:t>
            </a:r>
            <a:endParaRPr lang="en-US" altLang="zh-CN" dirty="0"/>
          </a:p>
        </p:txBody>
      </p:sp>
      <p:sp>
        <p:nvSpPr>
          <p:cNvPr id="7" name="QB_5_AN.74_1#ce3fe4083.blank?pid=630b7484d&amp;color=0,55,96&amp;vpa=53&amp;vtp=1&amp;bbb=1&amp;hb=1"/>
          <p:cNvSpPr/>
          <p:nvPr/>
        </p:nvSpPr>
        <p:spPr>
          <a:xfrm>
            <a:off x="502920" y="2744724"/>
            <a:ext cx="10570464" cy="77597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ct val="1500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Born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Xiamen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December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1901,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Qiaozhi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recognised/regarded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China's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greatest</a:t>
            </a:r>
            <a:r>
              <a:rPr lang="en-US" altLang="zh-CN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medical</a:t>
            </a:r>
            <a:r>
              <a:rPr lang="en-US" altLang="zh-CN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scientists/the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greatest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medical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scientists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China.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7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5b034f433?pid=b2a2a2199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模拟演练</a:t>
            </a:r>
            <a:endParaRPr lang="en-US" altLang="zh-CN" sz="2200" dirty="0"/>
          </a:p>
        </p:txBody>
      </p:sp>
      <p:sp>
        <p:nvSpPr>
          <p:cNvPr id="3" name="QO_5_BD.75_1#acb131eb6?pid=5b034f433&amp;color=0,55,96&amp;vtp=1&amp;bbb=1&amp;hb=1"/>
          <p:cNvSpPr/>
          <p:nvPr/>
        </p:nvSpPr>
        <p:spPr>
          <a:xfrm>
            <a:off x="502920" y="2008625"/>
            <a:ext cx="10570464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假定你是李华，你校校刊英语栏目开展了以“A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Man/Woman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Achievement”为题的征文活动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，请根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据以下提示撰稿应征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</a:t>
            </a:r>
            <a:endParaRPr lang="en-US" altLang="zh-CN" dirty="0"/>
          </a:p>
        </p:txBody>
      </p:sp>
      <p:sp>
        <p:nvSpPr>
          <p:cNvPr id="4" name="QO_5_BD.75_2#acb131eb6?sp=1&amp;pid=5b034f433&amp;color=0,55,96&amp;vtp=1&amp;bbb=1"/>
          <p:cNvSpPr/>
          <p:nvPr/>
        </p:nvSpPr>
        <p:spPr>
          <a:xfrm>
            <a:off x="502920" y="282454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1.人物基本信息；</a:t>
            </a:r>
            <a:endParaRPr lang="en-US" altLang="zh-CN" sz="1800" dirty="0"/>
          </a:p>
        </p:txBody>
      </p:sp>
      <p:sp>
        <p:nvSpPr>
          <p:cNvPr id="5" name="QO_5_BD.75_3#acb131eb6?sp=1&amp;pid=5b034f433&amp;color=0,55,96&amp;vtp=1&amp;bbb=1"/>
          <p:cNvSpPr/>
          <p:nvPr/>
        </p:nvSpPr>
        <p:spPr>
          <a:xfrm>
            <a:off x="502920" y="323030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2.敬佩该人物的理由；</a:t>
            </a:r>
            <a:endParaRPr lang="en-US" altLang="zh-CN" sz="1800" dirty="0"/>
          </a:p>
        </p:txBody>
      </p:sp>
      <p:sp>
        <p:nvSpPr>
          <p:cNvPr id="6" name="QO_5_BD.75_4#acb131eb6?sp=1&amp;pid=5b034f433&amp;color=0,55,96&amp;vtp=1&amp;bbb=1"/>
          <p:cNvSpPr/>
          <p:nvPr/>
        </p:nvSpPr>
        <p:spPr>
          <a:xfrm>
            <a:off x="502920" y="3641090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3.该人物对你的影响。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注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意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：1.写作词数应为80个左右；</a:t>
            </a:r>
            <a:endParaRPr lang="en-US" altLang="zh-CN" sz="1800" dirty="0"/>
          </a:p>
        </p:txBody>
      </p:sp>
      <p:sp>
        <p:nvSpPr>
          <p:cNvPr id="7" name="QO_5_BD.75_5#acb131eb6?sp=1&amp;pid=5b034f433&amp;color=0,55,96&amp;vtp=1&amp;bbb=1"/>
          <p:cNvSpPr/>
          <p:nvPr/>
        </p:nvSpPr>
        <p:spPr>
          <a:xfrm>
            <a:off x="502920" y="446855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2.可适当增加细节，以使行文连贯。</a:t>
            </a:r>
            <a:endParaRPr lang="en-US" altLang="zh-CN" sz="1800" dirty="0"/>
          </a:p>
        </p:txBody>
      </p:sp>
      <p:sp>
        <p:nvSpPr>
          <p:cNvPr id="8" name="QO_5_BD.75_6#acb131eb6?sp=1&amp;pid=5b034f433&amp;color=0,55,96&amp;vtp=1&amp;bbb=1"/>
          <p:cNvSpPr/>
          <p:nvPr/>
        </p:nvSpPr>
        <p:spPr>
          <a:xfrm>
            <a:off x="502920" y="4835335"/>
            <a:ext cx="10570464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_______________________________________________________________________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EX.76_1#acb131eb6?pid=5b034f433&amp;color=0,55,96&amp;mp=1&amp;vtp=1&amp;bt=1&amp;bbb=1"/>
          <p:cNvSpPr/>
          <p:nvPr/>
        </p:nvSpPr>
        <p:spPr>
          <a:xfrm>
            <a:off x="502920" y="1517904"/>
            <a:ext cx="10570464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【思路引导】</a:t>
            </a:r>
            <a:endParaRPr lang="en-US" altLang="zh-CN" sz="1800" dirty="0"/>
          </a:p>
        </p:txBody>
      </p:sp>
      <p:pic>
        <p:nvPicPr>
          <p:cNvPr id="3" name="QO_5_EX.76_2#acb131eb6?pid=5b034f433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208" y="2009013"/>
            <a:ext cx="6190488" cy="2679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N.77_1#acb131eb6?pid=5b034f433&amp;color=0,55,96&amp;vtp=1&amp;bt=1&amp;bbb=1&amp;hb=1"/>
          <p:cNvSpPr/>
          <p:nvPr/>
        </p:nvSpPr>
        <p:spPr>
          <a:xfrm>
            <a:off x="502920" y="1517904"/>
            <a:ext cx="10570464" cy="412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【参考范文】</a:t>
            </a:r>
            <a:endParaRPr lang="en-US" altLang="zh-CN" sz="1800" dirty="0"/>
          </a:p>
          <a:p>
            <a:pPr algn="ctr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1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Woman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Achievement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FF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Tu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Youyou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person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admire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FF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graduating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Beijing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Medical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College,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working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China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Academy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Chinese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Medical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Sciences.She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awarded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Nobel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Prize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Physiology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Medicine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October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5th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2015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discovering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novel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therapy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against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malaria,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becoming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Chinese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woman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Nobel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Prize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FF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Although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gained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such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achievements,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Tu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remains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modest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prudent.Her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spirit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always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inspires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face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challenges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encourages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become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person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lang="en-US" altLang="zh-CN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difference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world.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b0bed642b?sp=1&amp;pid=5b034f433&amp;color=0,55,96&amp;vtp=1&amp;bt=1&amp;bbb=1"/>
          <p:cNvSpPr/>
          <p:nvPr/>
        </p:nvSpPr>
        <p:spPr>
          <a:xfrm>
            <a:off x="502920" y="1517904"/>
            <a:ext cx="10570464" cy="24496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请总结你学到的有用表达：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高级词汇】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【高级句式】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对应练习见《巩固练》L16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#69c47aa62?pid=1c7b80164&amp;color=0,55,96&amp;vtp=1&amp;bt=1&amp;bbb=1"/>
          <p:cNvSpPr/>
          <p:nvPr/>
        </p:nvSpPr>
        <p:spPr>
          <a:xfrm>
            <a:off x="502920" y="1512000"/>
            <a:ext cx="10570464" cy="1611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r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对应练习见《巩固练》L16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敲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黑板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.语言知识：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aid,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achievement,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major,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treatment,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where引导定语从句，whose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引导定语从句等。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2.语言技能：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掌握人物传记类文章的叙事结构；能用英文推荐某人或某物，并说明具体理由。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bd56c2b61?pid=cbc7f3307&amp;color=0,55,96&amp;vtp=1&amp;bt=1&amp;bbb=1"/>
          <p:cNvSpPr/>
          <p:nvPr/>
        </p:nvSpPr>
        <p:spPr>
          <a:xfrm>
            <a:off x="502920" y="1508760"/>
            <a:ext cx="10570464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必刷词汇</a:t>
            </a:r>
            <a:endParaRPr lang="en-US" altLang="zh-CN" sz="2400" dirty="0"/>
          </a:p>
        </p:txBody>
      </p:sp>
      <p:sp>
        <p:nvSpPr>
          <p:cNvPr id="3" name="QB_5_BD.1_1#ca351cc4c?pid=bd56c2b61&amp;color=0,55,96&amp;vtp=1&amp;bbb=1"/>
          <p:cNvSpPr/>
          <p:nvPr/>
        </p:nvSpPr>
        <p:spPr>
          <a:xfrm>
            <a:off x="502920" y="2045175"/>
            <a:ext cx="10570464" cy="286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1.Nazi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2.Jewish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3.knighthood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4.chief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5.obtain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6.drug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7.certificate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endParaRPr lang="en-US" altLang="zh-CN" sz="1800" dirty="0"/>
          </a:p>
        </p:txBody>
      </p:sp>
      <p:sp>
        <p:nvSpPr>
          <p:cNvPr id="4" name="QB_5_AN.2_1#ca351cc4c.blank?pid=bd56c2b61&amp;color=0,55,96&amp;vpa=1&amp;vtp=1&amp;bbb=1"/>
          <p:cNvSpPr/>
          <p:nvPr/>
        </p:nvSpPr>
        <p:spPr>
          <a:xfrm>
            <a:off x="1397476" y="2014695"/>
            <a:ext cx="22240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纳粹党员，纳粹分子</a:t>
            </a:r>
            <a:endParaRPr lang="en-US" altLang="zh-CN" dirty="0"/>
          </a:p>
        </p:txBody>
      </p:sp>
      <p:sp>
        <p:nvSpPr>
          <p:cNvPr id="6" name="QB_5_AN.4_1#ca351cc4c.blank?pid=bd56c2b61&amp;color=0,55,96&amp;vpa=2&amp;vtp=1&amp;bbb=1"/>
          <p:cNvSpPr/>
          <p:nvPr/>
        </p:nvSpPr>
        <p:spPr>
          <a:xfrm>
            <a:off x="1765776" y="2433795"/>
            <a:ext cx="22240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犹太人的，犹太教的</a:t>
            </a:r>
            <a:endParaRPr lang="en-US" altLang="zh-CN" dirty="0"/>
          </a:p>
        </p:txBody>
      </p:sp>
      <p:sp>
        <p:nvSpPr>
          <p:cNvPr id="8" name="QB_5_AN.6_1#ca351cc4c.blank?pid=bd56c2b61&amp;color=0,55,96&amp;vpa=3&amp;vtp=1&amp;bbb=1"/>
          <p:cNvSpPr/>
          <p:nvPr/>
        </p:nvSpPr>
        <p:spPr>
          <a:xfrm>
            <a:off x="2007076" y="2852895"/>
            <a:ext cx="2909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（英国的）爵士封号或头衔</a:t>
            </a:r>
            <a:endParaRPr lang="en-US" altLang="zh-CN" dirty="0"/>
          </a:p>
        </p:txBody>
      </p:sp>
      <p:sp>
        <p:nvSpPr>
          <p:cNvPr id="10" name="QB_5_AN.8_1#ca351cc4c.blank?pid=bd56c2b61&amp;color=0,55,96&amp;vpa=4&amp;vtp=1&amp;bbb=1"/>
          <p:cNvSpPr/>
          <p:nvPr/>
        </p:nvSpPr>
        <p:spPr>
          <a:xfrm>
            <a:off x="1600676" y="3271995"/>
            <a:ext cx="22240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最高级别的，首席的</a:t>
            </a:r>
            <a:endParaRPr lang="en-US" altLang="zh-CN" dirty="0"/>
          </a:p>
        </p:txBody>
      </p:sp>
      <p:sp>
        <p:nvSpPr>
          <p:cNvPr id="12" name="QB_5_AN.10_1#ca351cc4c.blank?pid=bd56c2b61&amp;color=0,55,96&amp;vpa=5&amp;vtp=1&amp;bbb=1"/>
          <p:cNvSpPr/>
          <p:nvPr/>
        </p:nvSpPr>
        <p:spPr>
          <a:xfrm>
            <a:off x="1499076" y="3691095"/>
            <a:ext cx="5716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获得，得到;（规则、制度、习俗等）存在；流行；沿袭</a:t>
            </a:r>
            <a:endParaRPr lang="en-US" altLang="zh-CN" dirty="0"/>
          </a:p>
        </p:txBody>
      </p:sp>
      <p:sp>
        <p:nvSpPr>
          <p:cNvPr id="14" name="QB_5_AN.12_1#ca351cc4c.blank?pid=bd56c2b61&amp;color=0,55,96&amp;vpa=6&amp;vtp=1&amp;bbb=1"/>
          <p:cNvSpPr/>
          <p:nvPr/>
        </p:nvSpPr>
        <p:spPr>
          <a:xfrm>
            <a:off x="1384776" y="4110195"/>
            <a:ext cx="19954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药物，药材；毒品</a:t>
            </a:r>
            <a:endParaRPr lang="en-US" altLang="zh-CN" dirty="0"/>
          </a:p>
        </p:txBody>
      </p:sp>
      <p:sp>
        <p:nvSpPr>
          <p:cNvPr id="16" name="QB_5_AN.14_1#ca351cc4c.blank?pid=bd56c2b61&amp;color=0,55,96&amp;vpa=7&amp;vtp=1&amp;bbb=1"/>
          <p:cNvSpPr/>
          <p:nvPr/>
        </p:nvSpPr>
        <p:spPr>
          <a:xfrm>
            <a:off x="1880076" y="4508340"/>
            <a:ext cx="15382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证明书，证书</a:t>
            </a:r>
            <a:endParaRPr lang="en-US" altLang="zh-CN" dirty="0"/>
          </a:p>
        </p:txBody>
      </p:sp>
      <p:sp>
        <p:nvSpPr>
          <p:cNvPr id="17" name="QB_5_BD.15_1#e24fd5af8?sp=1&amp;pid=bd56c2b61&amp;color=0,55,96&amp;vtp=1&amp;bbb=1"/>
          <p:cNvSpPr/>
          <p:nvPr/>
        </p:nvSpPr>
        <p:spPr>
          <a:xfrm>
            <a:off x="502920" y="493776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8.temporary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.暂时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反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permanent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endParaRPr lang="en-US" altLang="zh-CN" sz="1800" dirty="0"/>
          </a:p>
        </p:txBody>
      </p:sp>
      <p:sp>
        <p:nvSpPr>
          <p:cNvPr id="18" name="QB_5_AN.16_1#e24fd5af8.blank?pid=bd56c2b61&amp;color=0,55,96&amp;vpa=8&amp;vtp=1&amp;bbb=1"/>
          <p:cNvSpPr/>
          <p:nvPr/>
        </p:nvSpPr>
        <p:spPr>
          <a:xfrm>
            <a:off x="2083276" y="4907280"/>
            <a:ext cx="26812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短期的，短暂的；临时的</a:t>
            </a:r>
            <a:endParaRPr lang="en-US" altLang="zh-CN" dirty="0"/>
          </a:p>
        </p:txBody>
      </p:sp>
      <p:sp>
        <p:nvSpPr>
          <p:cNvPr id="19" name="QB_5_AN.17_1#e24fd5af8.blank?pid=bd56c2b61&amp;color=0,55,96&amp;vpa=9&amp;vtp=1&amp;bbb=1"/>
          <p:cNvSpPr/>
          <p:nvPr/>
        </p:nvSpPr>
        <p:spPr>
          <a:xfrm>
            <a:off x="5042376" y="4894580"/>
            <a:ext cx="1233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temporarily</a:t>
            </a:r>
            <a:endParaRPr lang="en-US" altLang="zh-CN" dirty="0"/>
          </a:p>
        </p:txBody>
      </p:sp>
      <p:sp>
        <p:nvSpPr>
          <p:cNvPr id="20" name="QB_5_AN.18_1#e24fd5af8.blank?pid=bd56c2b61&amp;color=0,55,96&amp;vpa=10&amp;vtp=1&amp;bbb=1"/>
          <p:cNvSpPr/>
          <p:nvPr/>
        </p:nvSpPr>
        <p:spPr>
          <a:xfrm>
            <a:off x="2394426" y="5305425"/>
            <a:ext cx="1766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永恒的；永久的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  <p:bldP spid="10" grpId="0" build="p" animBg="1"/>
      <p:bldP spid="12" grpId="0" build="p" animBg="1"/>
      <p:bldP spid="14" grpId="0" build="p" animBg="1"/>
      <p:bldP spid="16" grpId="0" build="p" animBg="1"/>
      <p:bldP spid="18" grpId="0" build="p" animBg="1"/>
      <p:bldP spid="19" grpId="0" build="p" animBg="1"/>
      <p:bldP spid="20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9_1#7b568f663?sp=1&amp;pid=bd56c2b61&amp;color=0,55,96&amp;vtp=1&amp;bt=1&amp;bbb=1"/>
          <p:cNvSpPr/>
          <p:nvPr/>
        </p:nvSpPr>
        <p:spPr>
          <a:xfrm>
            <a:off x="502920" y="150876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9.further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联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想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.此外；而且</a:t>
            </a:r>
            <a:endParaRPr lang="en-US" altLang="zh-CN" sz="1800" dirty="0"/>
          </a:p>
        </p:txBody>
      </p:sp>
      <p:sp>
        <p:nvSpPr>
          <p:cNvPr id="3" name="QB_5_AN.20_1#7b568f663.blank?pid=bd56c2b61&amp;color=0,55,96&amp;vpa=11&amp;vtp=1&amp;bbb=1"/>
          <p:cNvSpPr/>
          <p:nvPr/>
        </p:nvSpPr>
        <p:spPr>
          <a:xfrm>
            <a:off x="1765776" y="1478280"/>
            <a:ext cx="1766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更多的，附加的</a:t>
            </a:r>
            <a:endParaRPr lang="en-US" altLang="zh-CN" dirty="0"/>
          </a:p>
        </p:txBody>
      </p:sp>
      <p:sp>
        <p:nvSpPr>
          <p:cNvPr id="4" name="QB_5_AN.21_1#7b568f663.blank?pid=bd56c2b61&amp;color=0,55,96&amp;vpa=12&amp;vtp=1&amp;bbb=1"/>
          <p:cNvSpPr/>
          <p:nvPr/>
        </p:nvSpPr>
        <p:spPr>
          <a:xfrm>
            <a:off x="3867626" y="1478280"/>
            <a:ext cx="13096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促进；增进</a:t>
            </a:r>
            <a:endParaRPr lang="en-US" altLang="zh-CN" dirty="0"/>
          </a:p>
        </p:txBody>
      </p:sp>
      <p:sp>
        <p:nvSpPr>
          <p:cNvPr id="5" name="QB_5_AN.22_1#7b568f663.blank?pid=bd56c2b61&amp;color=0,55,96&amp;vpa=13&amp;vtp=1&amp;bbb=1"/>
          <p:cNvSpPr/>
          <p:nvPr/>
        </p:nvSpPr>
        <p:spPr>
          <a:xfrm>
            <a:off x="940276" y="1876425"/>
            <a:ext cx="1258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furthermore</a:t>
            </a:r>
            <a:endParaRPr lang="en-US" altLang="zh-CN" dirty="0"/>
          </a:p>
        </p:txBody>
      </p:sp>
      <p:sp>
        <p:nvSpPr>
          <p:cNvPr id="6" name="QB_5_BD.23_1#3455f4873?pid=bd56c2b61&amp;color=0,55,96&amp;vtp=1&amp;bbb=1"/>
          <p:cNvSpPr/>
          <p:nvPr/>
        </p:nvSpPr>
        <p:spPr>
          <a:xfrm>
            <a:off x="502920" y="232225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10.ministry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联想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.部长；大臣</a:t>
            </a:r>
            <a:endParaRPr lang="en-US" altLang="zh-CN" sz="1800" dirty="0"/>
          </a:p>
        </p:txBody>
      </p:sp>
      <p:sp>
        <p:nvSpPr>
          <p:cNvPr id="7" name="QB_5_AN.24_1#3455f4873.blank?pid=bd56c2b61&amp;color=0,55,96&amp;vpa=14&amp;vtp=1&amp;bbb=1"/>
          <p:cNvSpPr/>
          <p:nvPr/>
        </p:nvSpPr>
        <p:spPr>
          <a:xfrm>
            <a:off x="1841976" y="2270823"/>
            <a:ext cx="15382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（政府的）部</a:t>
            </a:r>
            <a:endParaRPr lang="en-US" altLang="zh-CN" dirty="0"/>
          </a:p>
        </p:txBody>
      </p:sp>
      <p:sp>
        <p:nvSpPr>
          <p:cNvPr id="8" name="QB_5_AN.25_1#3455f4873.blank?pid=bd56c2b61&amp;color=0,55,96&amp;vpa=15&amp;vtp=1&amp;bbb=1"/>
          <p:cNvSpPr/>
          <p:nvPr/>
        </p:nvSpPr>
        <p:spPr>
          <a:xfrm>
            <a:off x="3988276" y="2270823"/>
            <a:ext cx="915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minister</a:t>
            </a:r>
            <a:endParaRPr lang="en-US" altLang="zh-CN" dirty="0"/>
          </a:p>
        </p:txBody>
      </p:sp>
      <p:sp>
        <p:nvSpPr>
          <p:cNvPr id="9" name="QB_5_BD.26_1#3e3c7899f?sp=1&amp;pid=bd56c2b61&amp;color=0,55,96&amp;vtp=1&amp;bbb=1"/>
          <p:cNvSpPr/>
          <p:nvPr/>
        </p:nvSpPr>
        <p:spPr>
          <a:xfrm>
            <a:off x="502920" y="2733040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11.major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.大部分；大多数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反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义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.较小的；次要的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.辅修科目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.辅修</a:t>
            </a:r>
            <a:endParaRPr lang="en-US" altLang="zh-CN" sz="1800" dirty="0"/>
          </a:p>
        </p:txBody>
      </p:sp>
      <p:sp>
        <p:nvSpPr>
          <p:cNvPr id="10" name="QB_5_AN.27_1#3e3c7899f.blank?pid=bd56c2b61&amp;color=0,55,96&amp;vpa=16&amp;vtp=1&amp;bbb=1"/>
          <p:cNvSpPr/>
          <p:nvPr/>
        </p:nvSpPr>
        <p:spPr>
          <a:xfrm>
            <a:off x="1782667" y="2702560"/>
            <a:ext cx="1766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重要的，主要的</a:t>
            </a:r>
            <a:endParaRPr lang="en-US" altLang="zh-CN" dirty="0"/>
          </a:p>
        </p:txBody>
      </p:sp>
      <p:sp>
        <p:nvSpPr>
          <p:cNvPr id="11" name="QB_5_AN.28_1#3e3c7899f.blank?pid=bd56c2b61&amp;color=0,55,96&amp;vpa=17&amp;vtp=1&amp;bbb=1"/>
          <p:cNvSpPr/>
          <p:nvPr/>
        </p:nvSpPr>
        <p:spPr>
          <a:xfrm>
            <a:off x="3897217" y="2702560"/>
            <a:ext cx="19954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主修课程；专业课</a:t>
            </a:r>
            <a:endParaRPr lang="en-US" altLang="zh-CN" dirty="0"/>
          </a:p>
        </p:txBody>
      </p:sp>
      <p:sp>
        <p:nvSpPr>
          <p:cNvPr id="12" name="QB_5_AN.29_1#3e3c7899f.blank?pid=bd56c2b61&amp;color=0,55,96&amp;vpa=18&amp;vtp=1&amp;bbb=1"/>
          <p:cNvSpPr/>
          <p:nvPr/>
        </p:nvSpPr>
        <p:spPr>
          <a:xfrm>
            <a:off x="6291167" y="2702560"/>
            <a:ext cx="623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主修</a:t>
            </a:r>
            <a:endParaRPr lang="en-US" altLang="zh-CN" dirty="0"/>
          </a:p>
        </p:txBody>
      </p:sp>
      <p:sp>
        <p:nvSpPr>
          <p:cNvPr id="13" name="QB_5_AN.30_1#3e3c7899f.blank?pid=bd56c2b61&amp;color=0,55,96&amp;vpa=19&amp;vtp=1&amp;bbb=1"/>
          <p:cNvSpPr/>
          <p:nvPr/>
        </p:nvSpPr>
        <p:spPr>
          <a:xfrm>
            <a:off x="749776" y="3108960"/>
            <a:ext cx="941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majority</a:t>
            </a:r>
            <a:endParaRPr lang="en-US" altLang="zh-CN" dirty="0"/>
          </a:p>
        </p:txBody>
      </p:sp>
      <p:sp>
        <p:nvSpPr>
          <p:cNvPr id="14" name="QB_5_AN.31_1#3e3c7899f.blank?pid=bd56c2b61&amp;color=0,55,96&amp;vpa=20&amp;vtp=1&amp;bbb=1"/>
          <p:cNvSpPr/>
          <p:nvPr/>
        </p:nvSpPr>
        <p:spPr>
          <a:xfrm>
            <a:off x="978376" y="3519805"/>
            <a:ext cx="712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minor</a:t>
            </a:r>
            <a:endParaRPr lang="en-US" altLang="zh-CN" dirty="0"/>
          </a:p>
        </p:txBody>
      </p:sp>
      <p:sp>
        <p:nvSpPr>
          <p:cNvPr id="15" name="QB_5_BD.32_1#f332027ea?pid=bd56c2b61&amp;color=0,55,96&amp;vtp=1&amp;bbb=1&amp;hb=1"/>
          <p:cNvSpPr/>
          <p:nvPr/>
        </p:nvSpPr>
        <p:spPr>
          <a:xfrm>
            <a:off x="502920" y="397764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.成绩，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成就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搭配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成就感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联想①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凭长期努力）达到（某目标、地位、标准）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.可以达成的</a:t>
            </a:r>
            <a:endParaRPr lang="en-US" altLang="zh-CN" dirty="0"/>
          </a:p>
        </p:txBody>
      </p:sp>
      <p:sp>
        <p:nvSpPr>
          <p:cNvPr id="16" name="QB_5_AN.33_1#f332027ea.blank?pid=bd56c2b61&amp;color=0,55,96&amp;vpa=21&amp;vtp=1&amp;bbb=1"/>
          <p:cNvSpPr/>
          <p:nvPr/>
        </p:nvSpPr>
        <p:spPr>
          <a:xfrm>
            <a:off x="794226" y="3947160"/>
            <a:ext cx="1322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achievement</a:t>
            </a:r>
            <a:endParaRPr lang="en-US" altLang="zh-CN" dirty="0"/>
          </a:p>
        </p:txBody>
      </p:sp>
      <p:sp>
        <p:nvSpPr>
          <p:cNvPr id="17" name="QB_5_AN.34_1#f332027ea.blank?pid=bd56c2b61&amp;color=0,55,96&amp;vpa=22&amp;vtp=1"/>
          <p:cNvSpPr/>
          <p:nvPr/>
        </p:nvSpPr>
        <p:spPr>
          <a:xfrm>
            <a:off x="4178776" y="3947160"/>
            <a:ext cx="268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18" name="QB_5_AN.35_1#f332027ea.blank?pid=bd56c2b61&amp;color=0,55,96&amp;vpa=23&amp;vtp=1&amp;bbb=1"/>
          <p:cNvSpPr/>
          <p:nvPr/>
        </p:nvSpPr>
        <p:spPr>
          <a:xfrm>
            <a:off x="4610576" y="3947160"/>
            <a:ext cx="661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sense</a:t>
            </a:r>
            <a:endParaRPr lang="en-US" altLang="zh-CN" dirty="0"/>
          </a:p>
        </p:txBody>
      </p:sp>
      <p:sp>
        <p:nvSpPr>
          <p:cNvPr id="19" name="QB_5_AN.36_1#f332027ea.blank?pid=bd56c2b61&amp;color=0,55,96&amp;vpa=24&amp;vtp=1&amp;bbb=1"/>
          <p:cNvSpPr/>
          <p:nvPr/>
        </p:nvSpPr>
        <p:spPr>
          <a:xfrm>
            <a:off x="5385276" y="3947160"/>
            <a:ext cx="357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endParaRPr lang="en-US" altLang="zh-CN" dirty="0"/>
          </a:p>
        </p:txBody>
      </p:sp>
      <p:sp>
        <p:nvSpPr>
          <p:cNvPr id="20" name="QB_5_AN.37_1#f332027ea.blank?pid=bd56c2b61&amp;color=0,55,96&amp;vpa=25&amp;vtp=1&amp;bbb=1"/>
          <p:cNvSpPr/>
          <p:nvPr/>
        </p:nvSpPr>
        <p:spPr>
          <a:xfrm>
            <a:off x="5880576" y="3947160"/>
            <a:ext cx="1322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achievement</a:t>
            </a:r>
            <a:endParaRPr lang="en-US" altLang="zh-CN" dirty="0"/>
          </a:p>
        </p:txBody>
      </p:sp>
      <p:sp>
        <p:nvSpPr>
          <p:cNvPr id="21" name="QB_5_AN.38_1#f332027ea.blank?pid=bd56c2b61&amp;color=0,55,96&amp;vpa=26&amp;vtp=1&amp;bbb=1"/>
          <p:cNvSpPr/>
          <p:nvPr/>
        </p:nvSpPr>
        <p:spPr>
          <a:xfrm>
            <a:off x="8852375" y="3947160"/>
            <a:ext cx="865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achieve</a:t>
            </a:r>
            <a:endParaRPr lang="en-US" altLang="zh-CN" dirty="0"/>
          </a:p>
        </p:txBody>
      </p:sp>
      <p:sp>
        <p:nvSpPr>
          <p:cNvPr id="22" name="QB_5_AN.39_1#f332027ea.blank?pid=bd56c2b61&amp;color=0,55,96&amp;vpa=27&amp;vtp=1&amp;bbb=1"/>
          <p:cNvSpPr/>
          <p:nvPr/>
        </p:nvSpPr>
        <p:spPr>
          <a:xfrm>
            <a:off x="5512276" y="4345305"/>
            <a:ext cx="1144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achievable</a:t>
            </a:r>
            <a:endParaRPr lang="en-US" altLang="zh-CN" dirty="0"/>
          </a:p>
        </p:txBody>
      </p:sp>
      <p:sp>
        <p:nvSpPr>
          <p:cNvPr id="23" name="QB_5_BD.40_1#10b92beef?sp=1&amp;pid=bd56c2b61&amp;color=0,55,96&amp;vtp=1&amp;bbb=1"/>
          <p:cNvSpPr/>
          <p:nvPr/>
        </p:nvSpPr>
        <p:spPr>
          <a:xfrm>
            <a:off x="502920" y="479742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13.treatment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拓展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医疗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联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想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.对待；把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视为；款待；治疗</a:t>
            </a:r>
            <a:endParaRPr lang="en-US" altLang="zh-CN" sz="1800" dirty="0"/>
          </a:p>
        </p:txBody>
      </p:sp>
      <p:sp>
        <p:nvSpPr>
          <p:cNvPr id="24" name="QB_5_AN.41_1#10b92beef.blank?pid=bd56c2b61&amp;color=0,55,96&amp;vpa=28&amp;vtp=1&amp;bbb=1"/>
          <p:cNvSpPr/>
          <p:nvPr/>
        </p:nvSpPr>
        <p:spPr>
          <a:xfrm>
            <a:off x="1918176" y="4766945"/>
            <a:ext cx="2516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治疗；疗法;对待；待遇</a:t>
            </a:r>
            <a:endParaRPr lang="en-US" altLang="zh-CN" dirty="0"/>
          </a:p>
        </p:txBody>
      </p:sp>
      <p:sp>
        <p:nvSpPr>
          <p:cNvPr id="25" name="QB_5_AN.42_1#10b92beef.blank?pid=bd56c2b61&amp;color=0,55,96&amp;vpa=29&amp;vtp=1&amp;bbb=1"/>
          <p:cNvSpPr/>
          <p:nvPr/>
        </p:nvSpPr>
        <p:spPr>
          <a:xfrm>
            <a:off x="4902676" y="4766945"/>
            <a:ext cx="890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medical</a:t>
            </a:r>
            <a:endParaRPr lang="en-US" altLang="zh-CN" dirty="0"/>
          </a:p>
        </p:txBody>
      </p:sp>
      <p:sp>
        <p:nvSpPr>
          <p:cNvPr id="26" name="QB_5_AN.43_1#10b92beef.blank?pid=bd56c2b61&amp;color=0,55,96&amp;vpa=30&amp;vtp=1&amp;bbb=1"/>
          <p:cNvSpPr/>
          <p:nvPr/>
        </p:nvSpPr>
        <p:spPr>
          <a:xfrm>
            <a:off x="5918676" y="4766945"/>
            <a:ext cx="1030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treatment</a:t>
            </a:r>
            <a:endParaRPr lang="en-US" altLang="zh-CN" dirty="0"/>
          </a:p>
        </p:txBody>
      </p:sp>
      <p:sp>
        <p:nvSpPr>
          <p:cNvPr id="27" name="QB_5_AN.44_1#10b92beef.blank?pid=bd56c2b61&amp;color=0,55,96&amp;vpa=31&amp;vtp=1&amp;bbb=1"/>
          <p:cNvSpPr/>
          <p:nvPr/>
        </p:nvSpPr>
        <p:spPr>
          <a:xfrm>
            <a:off x="940276" y="5165090"/>
            <a:ext cx="573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treat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7" grpId="0" build="p" animBg="1"/>
      <p:bldP spid="8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0" grpId="0" build="p" animBg="1"/>
      <p:bldP spid="21" grpId="0" build="p" animBg="1"/>
      <p:bldP spid="22" grpId="0" build="p" animBg="1"/>
      <p:bldP spid="24" grpId="0" build="p" animBg="1"/>
      <p:bldP spid="25" grpId="0" build="p" animBg="1"/>
      <p:bldP spid="26" grpId="0" build="p" animBg="1"/>
      <p:bldP spid="27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5_1#bcda51b36?pid=bd56c2b61&amp;color=0,55,96&amp;vtp=1&amp;bt=1&amp;bbb=1&amp;hb=1"/>
          <p:cNvSpPr/>
          <p:nvPr/>
        </p:nvSpPr>
        <p:spPr>
          <a:xfrm>
            <a:off x="502920" y="1508760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14.aid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拓展①emergency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aid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急救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</a:t>
            </a: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sth在某物的辅助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/帮助下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15.military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拓展①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 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军训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military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mission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16.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 ___ ______ 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站起身来</a:t>
            </a:r>
            <a:endParaRPr lang="en-US" altLang="zh-CN" dirty="0"/>
          </a:p>
        </p:txBody>
      </p:sp>
      <p:sp>
        <p:nvSpPr>
          <p:cNvPr id="3" name="QB_5_AN.46_1#bcda51b36.blank?pid=bd56c2b61&amp;color=0,55,96&amp;vpa=32&amp;vtp=1&amp;bbb=1"/>
          <p:cNvSpPr/>
          <p:nvPr/>
        </p:nvSpPr>
        <p:spPr>
          <a:xfrm>
            <a:off x="1346676" y="1478280"/>
            <a:ext cx="13096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帮助，援助</a:t>
            </a:r>
            <a:endParaRPr lang="en-US" altLang="zh-CN" dirty="0"/>
          </a:p>
        </p:txBody>
      </p:sp>
      <p:sp>
        <p:nvSpPr>
          <p:cNvPr id="4" name="QB_5_AN.47_1#bcda51b36.blank?pid=bd56c2b61&amp;color=0,55,96&amp;vpa=33&amp;vtp=1&amp;bbb=1"/>
          <p:cNvSpPr/>
          <p:nvPr/>
        </p:nvSpPr>
        <p:spPr>
          <a:xfrm>
            <a:off x="3004026" y="1478280"/>
            <a:ext cx="2909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援助；救援物资；援助款项</a:t>
            </a:r>
            <a:endParaRPr lang="en-US" altLang="zh-CN" dirty="0"/>
          </a:p>
        </p:txBody>
      </p:sp>
      <p:sp>
        <p:nvSpPr>
          <p:cNvPr id="5" name="QB_5_AN.48_1#bcda51b36.blank?pid=bd56c2b61&amp;color=0,55,96&amp;vpa=34&amp;vtp=1&amp;bbb=1"/>
          <p:cNvSpPr/>
          <p:nvPr/>
        </p:nvSpPr>
        <p:spPr>
          <a:xfrm>
            <a:off x="8283098" y="1478280"/>
            <a:ext cx="10810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紧急援助</a:t>
            </a:r>
            <a:endParaRPr lang="en-US" altLang="zh-CN" dirty="0"/>
          </a:p>
        </p:txBody>
      </p:sp>
      <p:sp>
        <p:nvSpPr>
          <p:cNvPr id="6" name="QB_5_AN.49_1#bcda51b36.blank?pid=bd56c2b61&amp;color=0,55,96&amp;vpa=35&amp;vtp=1&amp;bbb=1"/>
          <p:cNvSpPr/>
          <p:nvPr/>
        </p:nvSpPr>
        <p:spPr>
          <a:xfrm>
            <a:off x="9756298" y="1478280"/>
            <a:ext cx="534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</a:t>
            </a:r>
            <a:endParaRPr lang="en-US" altLang="zh-CN" dirty="0"/>
          </a:p>
        </p:txBody>
      </p:sp>
      <p:sp>
        <p:nvSpPr>
          <p:cNvPr id="7" name="QB_5_AN.50_1#bcda51b36.blank?pid=bd56c2b61&amp;color=0,55,96&amp;vpa=36&amp;vtp=1&amp;bbb=1"/>
          <p:cNvSpPr/>
          <p:nvPr/>
        </p:nvSpPr>
        <p:spPr>
          <a:xfrm>
            <a:off x="10429398" y="1478280"/>
            <a:ext cx="446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aid</a:t>
            </a:r>
            <a:endParaRPr lang="en-US" altLang="zh-CN" dirty="0"/>
          </a:p>
        </p:txBody>
      </p:sp>
      <p:sp>
        <p:nvSpPr>
          <p:cNvPr id="8" name="QB_5_AN.51_1#bcda51b36.blank?pid=bd56c2b61&amp;color=0,55,96&amp;vpa=37&amp;vtp=1&amp;bbb=1"/>
          <p:cNvSpPr/>
          <p:nvPr/>
        </p:nvSpPr>
        <p:spPr>
          <a:xfrm>
            <a:off x="1283176" y="1897380"/>
            <a:ext cx="573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endParaRPr lang="en-US" altLang="zh-CN" dirty="0"/>
          </a:p>
        </p:txBody>
      </p:sp>
      <p:sp>
        <p:nvSpPr>
          <p:cNvPr id="9" name="QB_5_AN.52_1#bcda51b36.blank?pid=bd56c2b61&amp;color=0,55,96&amp;vpa=38&amp;vtp=1&amp;bbb=1"/>
          <p:cNvSpPr/>
          <p:nvPr/>
        </p:nvSpPr>
        <p:spPr>
          <a:xfrm>
            <a:off x="1968976" y="1897380"/>
            <a:ext cx="446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endParaRPr lang="en-US" altLang="zh-CN" dirty="0"/>
          </a:p>
        </p:txBody>
      </p:sp>
      <p:sp>
        <p:nvSpPr>
          <p:cNvPr id="10" name="QB_5_AN.53_1#bcda51b36.blank?pid=bd56c2b61&amp;color=0,55,96&amp;vpa=39&amp;vtp=1&amp;bbb=1"/>
          <p:cNvSpPr/>
          <p:nvPr/>
        </p:nvSpPr>
        <p:spPr>
          <a:xfrm>
            <a:off x="2540476" y="1897380"/>
            <a:ext cx="446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aid</a:t>
            </a:r>
            <a:endParaRPr lang="en-US" altLang="zh-CN" dirty="0"/>
          </a:p>
        </p:txBody>
      </p:sp>
      <p:sp>
        <p:nvSpPr>
          <p:cNvPr id="11" name="QB_5_AN.54_1#bcda51b36.blank?pid=bd56c2b61&amp;color=0,55,96&amp;vpa=40&amp;vtp=1&amp;bbb=1"/>
          <p:cNvSpPr/>
          <p:nvPr/>
        </p:nvSpPr>
        <p:spPr>
          <a:xfrm>
            <a:off x="3099276" y="1897380"/>
            <a:ext cx="357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endParaRPr lang="en-US" altLang="zh-CN" dirty="0"/>
          </a:p>
        </p:txBody>
      </p:sp>
      <p:sp>
        <p:nvSpPr>
          <p:cNvPr id="14" name="QB_5_AN.56_1#bcda51b36.blank?pid=bd56c2b61&amp;color=0,55,96&amp;vpa=41&amp;vtp=1&amp;bbb=1"/>
          <p:cNvSpPr/>
          <p:nvPr/>
        </p:nvSpPr>
        <p:spPr>
          <a:xfrm>
            <a:off x="1803876" y="2316480"/>
            <a:ext cx="623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军队</a:t>
            </a:r>
            <a:endParaRPr lang="en-US" altLang="zh-CN" dirty="0"/>
          </a:p>
        </p:txBody>
      </p:sp>
      <p:sp>
        <p:nvSpPr>
          <p:cNvPr id="15" name="QB_5_AN.57_1#bcda51b36.blank?pid=bd56c2b61&amp;color=0,55,96&amp;vpa=42&amp;vtp=1&amp;bbb=1"/>
          <p:cNvSpPr/>
          <p:nvPr/>
        </p:nvSpPr>
        <p:spPr>
          <a:xfrm>
            <a:off x="3277076" y="2303780"/>
            <a:ext cx="890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military</a:t>
            </a:r>
            <a:endParaRPr lang="en-US" altLang="zh-CN" dirty="0"/>
          </a:p>
        </p:txBody>
      </p:sp>
      <p:sp>
        <p:nvSpPr>
          <p:cNvPr id="16" name="QB_5_AN.58_1#bcda51b36.blank?pid=bd56c2b61&amp;color=0,55,96&amp;vpa=43&amp;vtp=1&amp;bbb=1"/>
          <p:cNvSpPr/>
          <p:nvPr/>
        </p:nvSpPr>
        <p:spPr>
          <a:xfrm>
            <a:off x="4305776" y="2303780"/>
            <a:ext cx="877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training</a:t>
            </a:r>
            <a:endParaRPr lang="en-US" altLang="zh-CN" dirty="0"/>
          </a:p>
        </p:txBody>
      </p:sp>
      <p:sp>
        <p:nvSpPr>
          <p:cNvPr id="17" name="QB_5_AN.59_1#bcda51b36.blank?pid=bd56c2b61&amp;color=0,55,96&amp;vpa=44&amp;vtp=1&amp;bbb=1"/>
          <p:cNvSpPr/>
          <p:nvPr/>
        </p:nvSpPr>
        <p:spPr>
          <a:xfrm>
            <a:off x="2616676" y="2735580"/>
            <a:ext cx="10810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军事任务</a:t>
            </a:r>
            <a:endParaRPr lang="en-US" altLang="zh-CN" dirty="0"/>
          </a:p>
        </p:txBody>
      </p:sp>
      <p:sp>
        <p:nvSpPr>
          <p:cNvPr id="19" name="QB_5_AN.61_1#bcda51b36.blank?pid=bd56c2b61&amp;color=0,55,96&amp;vpa=45&amp;vtp=1&amp;bbb=1"/>
          <p:cNvSpPr/>
          <p:nvPr/>
        </p:nvSpPr>
        <p:spPr>
          <a:xfrm>
            <a:off x="806926" y="3133725"/>
            <a:ext cx="496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rise</a:t>
            </a:r>
            <a:endParaRPr lang="en-US" altLang="zh-CN" dirty="0"/>
          </a:p>
        </p:txBody>
      </p:sp>
      <p:sp>
        <p:nvSpPr>
          <p:cNvPr id="20" name="QB_5_AN.62_1#bcda51b36.blank?pid=bd56c2b61&amp;color=0,55,96&amp;vpa=46&amp;vtp=1&amp;bbb=1"/>
          <p:cNvSpPr/>
          <p:nvPr/>
        </p:nvSpPr>
        <p:spPr>
          <a:xfrm>
            <a:off x="1454626" y="3133725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endParaRPr lang="en-US" altLang="zh-CN" dirty="0"/>
          </a:p>
        </p:txBody>
      </p:sp>
      <p:sp>
        <p:nvSpPr>
          <p:cNvPr id="21" name="QB_5_AN.63_1#bcda51b36.blank?pid=bd56c2b61&amp;color=0,55,96&amp;vpa=47&amp;vtp=1&amp;bbb=1"/>
          <p:cNvSpPr/>
          <p:nvPr/>
        </p:nvSpPr>
        <p:spPr>
          <a:xfrm>
            <a:off x="1937226" y="3133725"/>
            <a:ext cx="627063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one's</a:t>
            </a:r>
            <a:endParaRPr lang="en-US" altLang="zh-CN" dirty="0"/>
          </a:p>
        </p:txBody>
      </p:sp>
      <p:sp>
        <p:nvSpPr>
          <p:cNvPr id="22" name="QB_5_AN.64_1#bcda51b36.blank?pid=bd56c2b61&amp;color=0,55,96&amp;vpa=48&amp;vtp=1&amp;bbb=1"/>
          <p:cNvSpPr/>
          <p:nvPr/>
        </p:nvSpPr>
        <p:spPr>
          <a:xfrm>
            <a:off x="2737326" y="3133725"/>
            <a:ext cx="509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feet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9" grpId="0" build="p" animBg="1"/>
      <p:bldP spid="20" grpId="0" build="p" animBg="1"/>
      <p:bldP spid="21" grpId="0" build="p" animBg="1"/>
      <p:bldP spid="2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36df6632?pid=cbc7f3307&amp;color=0,55,96&amp;vtp=1&amp;bt=1&amp;bbb=1"/>
          <p:cNvSpPr/>
          <p:nvPr/>
        </p:nvSpPr>
        <p:spPr>
          <a:xfrm>
            <a:off x="502920" y="1508760"/>
            <a:ext cx="10570464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核心词汇</a:t>
            </a:r>
            <a:endParaRPr lang="en-US" altLang="zh-CN" sz="2400" dirty="0"/>
          </a:p>
        </p:txBody>
      </p:sp>
      <p:sp>
        <p:nvSpPr>
          <p:cNvPr id="3" name="P_5_BD#933af878f?pid=c36df6632&amp;color=0,55,96&amp;vtp=1&amp;bbb=1&amp;hb=1"/>
          <p:cNvSpPr/>
          <p:nvPr/>
        </p:nvSpPr>
        <p:spPr>
          <a:xfrm>
            <a:off x="502920" y="2045175"/>
            <a:ext cx="10570464" cy="123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December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1938,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friend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asked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Winton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Prague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aid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escaping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Nazis.1938年12月，</a:t>
            </a: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一位朋友请求温顿前往布拉格帮助那些正在躲避纳粹抓捕的人。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教材P26</a:t>
            </a:r>
            <a:endParaRPr lang="en-US" altLang="zh-CN" dirty="0"/>
          </a:p>
        </p:txBody>
      </p:sp>
      <p:pic>
        <p:nvPicPr>
          <p:cNvPr id="4" name="P_5_BD#933af878f?pid=c36df6632&amp;color=0,55,96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868643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2577</Words>
  <Application>Microsoft Office PowerPoint</Application>
  <PresentationFormat>宽屏</PresentationFormat>
  <Paragraphs>338</Paragraphs>
  <Slides>35</Slides>
  <Notes>35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35</vt:i4>
      </vt:variant>
    </vt:vector>
  </HeadingPairs>
  <TitlesOfParts>
    <vt:vector size="44" baseType="lpstr">
      <vt:lpstr>Arial (正文)</vt:lpstr>
      <vt:lpstr>SimSun</vt:lpstr>
      <vt:lpstr>微软雅黑</vt:lpstr>
      <vt:lpstr>印品黑体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2024-10-09T08:32:57Z</dcterms:created>
  <dcterms:modified xsi:type="dcterms:W3CDTF">2024-10-09T08:36:06Z</dcterms:modified>
  <cp:category/>
  <cp:contentStatus/>
</cp:coreProperties>
</file>